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58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39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1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2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43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6.png"/><Relationship Id="rId26" Type="http://schemas.openxmlformats.org/officeDocument/2006/relationships/image" Target="../media/image67.png"/><Relationship Id="rId3" Type="http://schemas.openxmlformats.org/officeDocument/2006/relationships/image" Target="../media/image83.png"/><Relationship Id="rId21" Type="http://schemas.openxmlformats.org/officeDocument/2006/relationships/image" Target="../media/image98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26.png"/><Relationship Id="rId25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1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0.png"/><Relationship Id="rId28" Type="http://schemas.openxmlformats.org/officeDocument/2006/relationships/image" Target="../media/image104.png"/><Relationship Id="rId10" Type="http://schemas.openxmlformats.org/officeDocument/2006/relationships/image" Target="../media/image89.png"/><Relationship Id="rId19" Type="http://schemas.openxmlformats.org/officeDocument/2006/relationships/image" Target="../media/image97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99.png"/><Relationship Id="rId27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105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12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107.png"/><Relationship Id="rId15" Type="http://schemas.openxmlformats.org/officeDocument/2006/relationships/image" Target="../media/image116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1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8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1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32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381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4476750"/>
            <a:ext cx="1905000" cy="3333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097" y="1313601"/>
            <a:ext cx="1043307" cy="70654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2386" y="4588168"/>
            <a:ext cx="1020728" cy="63441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7000" y="3848100"/>
            <a:ext cx="6096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251" y="3848100"/>
            <a:ext cx="6096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6419850"/>
            <a:ext cx="114300" cy="1143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3352800" y="2095500"/>
            <a:ext cx="54864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ui-sans-serif" pitchFamily="34" charset="-120"/>
              </a:rPr>
              <a:t>人才聊天搜索系統</a:t>
            </a:r>
            <a:endParaRPr lang="en-US" sz="4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Text 1"/>
          <p:cNvSpPr/>
          <p:nvPr/>
        </p:nvSpPr>
        <p:spPr>
          <a:xfrm>
            <a:off x="3352800" y="2819400"/>
            <a:ext cx="548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ui-sans-serif" pitchFamily="34" charset="-120"/>
              </a:rPr>
              <a:t>讓人才搜索像聊天一樣簡單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4" name="Text 2"/>
          <p:cNvSpPr/>
          <p:nvPr/>
        </p:nvSpPr>
        <p:spPr>
          <a:xfrm>
            <a:off x="4899615" y="3733800"/>
            <a:ext cx="23926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6B7280"/>
                </a:solidFill>
                <a:latin typeface="KaiTi" panose="02010609060101010101" pitchFamily="49" charset="-122"/>
                <a:ea typeface="KaiTi" panose="02010609060101010101" pitchFamily="49" charset="-122"/>
                <a:cs typeface="ui-sans-serif" pitchFamily="34" charset="-120"/>
              </a:rPr>
              <a:t>報告日期: 2025-10-13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" name="Text 3"/>
          <p:cNvSpPr/>
          <p:nvPr/>
        </p:nvSpPr>
        <p:spPr>
          <a:xfrm>
            <a:off x="647700" y="6362700"/>
            <a:ext cx="13344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ui-sans-serif" pitchFamily="34" charset="-120"/>
              </a:rPr>
              <a:t>AI 驅動人才匹配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1430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0550"/>
            <a:ext cx="342900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47800"/>
            <a:ext cx="5486400" cy="457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145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20980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50" y="234315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0099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338" y="3143250"/>
            <a:ext cx="20002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0005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625" y="413385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8006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1050" y="493395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447800"/>
            <a:ext cx="5486400" cy="4572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1714500"/>
            <a:ext cx="17145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22098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4650" y="234315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308610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96075" y="3219450"/>
            <a:ext cx="2857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4152900"/>
            <a:ext cx="571500" cy="571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6075" y="4286250"/>
            <a:ext cx="28575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1181100" y="571500"/>
            <a:ext cx="1082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專案背景與市場需求</a:t>
            </a:r>
            <a:endParaRPr lang="en-US" sz="27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4" name="Text 1"/>
          <p:cNvSpPr/>
          <p:nvPr/>
        </p:nvSpPr>
        <p:spPr>
          <a:xfrm>
            <a:off x="952500" y="1676400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現狀挑戰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5" name="Text 2"/>
          <p:cNvSpPr/>
          <p:nvPr/>
        </p:nvSpPr>
        <p:spPr>
          <a:xfrm>
            <a:off x="1333500" y="2209800"/>
            <a:ext cx="41825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複雜的篩選條件依賴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6" name="Text 3"/>
          <p:cNvSpPr/>
          <p:nvPr/>
        </p:nvSpPr>
        <p:spPr>
          <a:xfrm>
            <a:off x="1333500" y="2514600"/>
            <a:ext cx="50190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現有系統需要HR熟悉並操作複雜的篩選條件，增加了操作難度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7" name="Text 4"/>
          <p:cNvSpPr/>
          <p:nvPr/>
        </p:nvSpPr>
        <p:spPr>
          <a:xfrm>
            <a:off x="1333500" y="3009900"/>
            <a:ext cx="4305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HR需熟悉系統術語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8" name="Text 5"/>
          <p:cNvSpPr/>
          <p:nvPr/>
        </p:nvSpPr>
        <p:spPr>
          <a:xfrm>
            <a:off x="1333500" y="3314700"/>
            <a:ext cx="430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HR人員需要學習並理解特定的系統術語，才能有效利用搜索功能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9" name="Text 6"/>
          <p:cNvSpPr/>
          <p:nvPr/>
        </p:nvSpPr>
        <p:spPr>
          <a:xfrm>
            <a:off x="1333500" y="4000500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搜索效率低下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0" name="Text 7"/>
          <p:cNvSpPr/>
          <p:nvPr/>
        </p:nvSpPr>
        <p:spPr>
          <a:xfrm>
            <a:off x="1333500" y="4305300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由於上述原因，導致人才搜索過程耗時且效率不高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1" name="Text 8"/>
          <p:cNvSpPr/>
          <p:nvPr/>
        </p:nvSpPr>
        <p:spPr>
          <a:xfrm>
            <a:off x="1333500" y="4800600"/>
            <a:ext cx="4305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缺乏智能匹配解釋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2" name="Text 9"/>
          <p:cNvSpPr/>
          <p:nvPr/>
        </p:nvSpPr>
        <p:spPr>
          <a:xfrm>
            <a:off x="1333500" y="5105400"/>
            <a:ext cx="430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系統無法提供匹配結果的智能解釋，使得HR難以快速理解匹配原因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3" name="Text 10"/>
          <p:cNvSpPr/>
          <p:nvPr/>
        </p:nvSpPr>
        <p:spPr>
          <a:xfrm>
            <a:off x="6838950" y="1676400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市場需求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4" name="Text 11"/>
          <p:cNvSpPr/>
          <p:nvPr/>
        </p:nvSpPr>
        <p:spPr>
          <a:xfrm>
            <a:off x="7277100" y="2209800"/>
            <a:ext cx="3108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精準匹配需求上升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5" name="Text 12"/>
          <p:cNvSpPr/>
          <p:nvPr/>
        </p:nvSpPr>
        <p:spPr>
          <a:xfrm>
            <a:off x="7277100" y="2514600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企業對人才匹配的精準度要求越來越高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6" name="Text 13"/>
          <p:cNvSpPr/>
          <p:nvPr/>
        </p:nvSpPr>
        <p:spPr>
          <a:xfrm>
            <a:off x="7277100" y="3086100"/>
            <a:ext cx="4305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期望自然語言搜索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7" name="Text 14"/>
          <p:cNvSpPr/>
          <p:nvPr/>
        </p:nvSpPr>
        <p:spPr>
          <a:xfrm>
            <a:off x="7277100" y="3390900"/>
            <a:ext cx="430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用戶期望能夠像日常聊天一樣，透過自然語言描述需求來進行人才搜索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8" name="Text 15"/>
          <p:cNvSpPr/>
          <p:nvPr/>
        </p:nvSpPr>
        <p:spPr>
          <a:xfrm>
            <a:off x="7277100" y="4152900"/>
            <a:ext cx="4305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AI技術成為趨勢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9" name="Text 16"/>
          <p:cNvSpPr/>
          <p:nvPr/>
        </p:nvSpPr>
        <p:spPr>
          <a:xfrm>
            <a:off x="7277100" y="4457700"/>
            <a:ext cx="430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人工智慧技術的發展為解決上述問題提供了新的可能性，成為行業發展的趨勢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1430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0550"/>
            <a:ext cx="257175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47800"/>
            <a:ext cx="11430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276600"/>
            <a:ext cx="3657600" cy="1447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4671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35433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276600"/>
            <a:ext cx="3657600" cy="1447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00" y="34671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35433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3276600"/>
            <a:ext cx="3657600" cy="1447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3900" y="34671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9625" y="35433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953000"/>
            <a:ext cx="3657600" cy="1447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51435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52197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953000"/>
            <a:ext cx="3657600" cy="1447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00" y="51435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0" y="5219700"/>
            <a:ext cx="228600" cy="3048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095375" y="571500"/>
            <a:ext cx="1082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解決方案概述</a:t>
            </a:r>
            <a:endParaRPr lang="en-US" sz="27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2" name="Text 1"/>
          <p:cNvSpPr/>
          <p:nvPr/>
        </p:nvSpPr>
        <p:spPr>
          <a:xfrm>
            <a:off x="609600" y="1676400"/>
            <a:ext cx="10972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核心價值</a:t>
            </a:r>
            <a:endParaRPr lang="en-US" sz="22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3" name="Text 2"/>
          <p:cNvSpPr/>
          <p:nvPr/>
        </p:nvSpPr>
        <p:spPr>
          <a:xfrm>
            <a:off x="609600" y="209550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「讓人才搜索像聊天一樣簡單」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4" name="Text 3"/>
          <p:cNvSpPr/>
          <p:nvPr/>
        </p:nvSpPr>
        <p:spPr>
          <a:xfrm>
            <a:off x="609600" y="2476500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簡化人才搜索流程，提升用戶體驗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5" name="Text 4"/>
          <p:cNvSpPr/>
          <p:nvPr/>
        </p:nvSpPr>
        <p:spPr>
          <a:xfrm>
            <a:off x="1143000" y="35623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自然語言搜索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6" name="Text 5"/>
          <p:cNvSpPr/>
          <p:nvPr/>
        </p:nvSpPr>
        <p:spPr>
          <a:xfrm>
            <a:off x="571500" y="40767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用戶可以直接使用自然語言描述人才需求，系統將自動理解並進行匹配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7" name="Text 6"/>
          <p:cNvSpPr/>
          <p:nvPr/>
        </p:nvSpPr>
        <p:spPr>
          <a:xfrm>
            <a:off x="5029200" y="35623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AI智能匹配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8" name="Text 7"/>
          <p:cNvSpPr/>
          <p:nvPr/>
        </p:nvSpPr>
        <p:spPr>
          <a:xfrm>
            <a:off x="4457700" y="40767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透過AI技術，系統能夠更精準地匹配候選人與職位需求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9" name="Text 8"/>
          <p:cNvSpPr/>
          <p:nvPr/>
        </p:nvSpPr>
        <p:spPr>
          <a:xfrm>
            <a:off x="8915400" y="35623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個性化推薦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0" name="Text 9"/>
          <p:cNvSpPr/>
          <p:nvPr/>
        </p:nvSpPr>
        <p:spPr>
          <a:xfrm>
            <a:off x="8343900" y="40767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根據用戶的搜索歷史和偏好，提供個性化的人才推薦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1" name="Text 10"/>
          <p:cNvSpPr/>
          <p:nvPr/>
        </p:nvSpPr>
        <p:spPr>
          <a:xfrm>
            <a:off x="1143000" y="52387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對話式體驗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2" name="Text 11"/>
          <p:cNvSpPr/>
          <p:nvPr/>
        </p:nvSpPr>
        <p:spPr>
          <a:xfrm>
            <a:off x="571500" y="57531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提供類似聊天的互動介面，提升用戶操作的便捷性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3" name="Text 12"/>
          <p:cNvSpPr/>
          <p:nvPr/>
        </p:nvSpPr>
        <p:spPr>
          <a:xfrm>
            <a:off x="5029200" y="52387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學習優化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4" name="Text 13"/>
          <p:cNvSpPr/>
          <p:nvPr/>
        </p:nvSpPr>
        <p:spPr>
          <a:xfrm>
            <a:off x="4457700" y="57531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系統能夠不斷學習和優化，提升匹配的準確性和效率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1430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0550"/>
            <a:ext cx="390525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443163"/>
            <a:ext cx="5562600" cy="26574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371600"/>
            <a:ext cx="2705100" cy="1181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5240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5575" y="158115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900" y="1371600"/>
            <a:ext cx="2705100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15240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3075" y="1581150"/>
            <a:ext cx="17145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705100"/>
            <a:ext cx="2705100" cy="1181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8575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763" y="2914650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900" y="2705100"/>
            <a:ext cx="2705100" cy="1181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8300" y="28575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3550" y="291465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4038600"/>
            <a:ext cx="2705100" cy="990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4191000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5575" y="4248150"/>
            <a:ext cx="17145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05900" y="4038600"/>
            <a:ext cx="2705100" cy="990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58300" y="419100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39263" y="4248150"/>
            <a:ext cx="219075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5181600"/>
            <a:ext cx="5562600" cy="990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5334000"/>
            <a:ext cx="3810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81763" y="5391150"/>
            <a:ext cx="219075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1228725" y="571500"/>
            <a:ext cx="1082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技術架構</a:t>
            </a:r>
            <a:endParaRPr lang="en-US" sz="27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8" name="Text 1"/>
          <p:cNvSpPr/>
          <p:nvPr/>
        </p:nvSpPr>
        <p:spPr>
          <a:xfrm>
            <a:off x="6896100" y="1524000"/>
            <a:ext cx="190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前端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9" name="Text 2"/>
          <p:cNvSpPr/>
          <p:nvPr/>
        </p:nvSpPr>
        <p:spPr>
          <a:xfrm>
            <a:off x="6896100" y="1828800"/>
            <a:ext cx="1905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採用Vue.js框架，提供響應式聊天介面，支援即時通訊和結果展示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0" name="Text 3"/>
          <p:cNvSpPr/>
          <p:nvPr/>
        </p:nvSpPr>
        <p:spPr>
          <a:xfrm>
            <a:off x="9753600" y="1524000"/>
            <a:ext cx="190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後端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1" name="Text 4"/>
          <p:cNvSpPr/>
          <p:nvPr/>
        </p:nvSpPr>
        <p:spPr>
          <a:xfrm>
            <a:off x="9753600" y="1828800"/>
            <a:ext cx="1905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結合Node.js和Python，負責路由、認證和負載均衡，統一管理API請求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2" name="Text 5"/>
          <p:cNvSpPr/>
          <p:nvPr/>
        </p:nvSpPr>
        <p:spPr>
          <a:xfrm>
            <a:off x="6896100" y="2857500"/>
            <a:ext cx="190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微服務架構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3" name="Text 6"/>
          <p:cNvSpPr/>
          <p:nvPr/>
        </p:nvSpPr>
        <p:spPr>
          <a:xfrm>
            <a:off x="6896100" y="3162300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確保系統的可擴展性和可維護性，各服務獨立部署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4" name="Text 7"/>
          <p:cNvSpPr/>
          <p:nvPr/>
        </p:nvSpPr>
        <p:spPr>
          <a:xfrm>
            <a:off x="9753600" y="2857500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LLM增強引擎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5" name="Text 8"/>
          <p:cNvSpPr/>
          <p:nvPr/>
        </p:nvSpPr>
        <p:spPr>
          <a:xfrm>
            <a:off x="9753600" y="3162300"/>
            <a:ext cx="1905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整合開源大語言模型（Qwen-2.5），提供智能搜索和結果解釋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6" name="Text 9"/>
          <p:cNvSpPr/>
          <p:nvPr/>
        </p:nvSpPr>
        <p:spPr>
          <a:xfrm>
            <a:off x="6896100" y="4191000"/>
            <a:ext cx="190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向量資料庫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7" name="Text 10"/>
          <p:cNvSpPr/>
          <p:nvPr/>
        </p:nvSpPr>
        <p:spPr>
          <a:xfrm>
            <a:off x="6896100" y="4495800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支援語義搜索和RAG架構，提升搜索準確性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8" name="Text 11"/>
          <p:cNvSpPr/>
          <p:nvPr/>
        </p:nvSpPr>
        <p:spPr>
          <a:xfrm>
            <a:off x="9753600" y="4191000"/>
            <a:ext cx="190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Redis快取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9" name="Text 12"/>
          <p:cNvSpPr/>
          <p:nvPr/>
        </p:nvSpPr>
        <p:spPr>
          <a:xfrm>
            <a:off x="9753600" y="4495800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提升系統響應速度和用戶體驗，減少資料庫壓力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0" name="Text 13"/>
          <p:cNvSpPr/>
          <p:nvPr/>
        </p:nvSpPr>
        <p:spPr>
          <a:xfrm>
            <a:off x="6896100" y="5334000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分層設計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1" name="Text 14"/>
          <p:cNvSpPr/>
          <p:nvPr/>
        </p:nvSpPr>
        <p:spPr>
          <a:xfrm>
            <a:off x="6896100" y="5638800"/>
            <a:ext cx="4762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各層職責單一，便於維護和擴展。所有組件透過清晰的數據流連接，確保系統高效穩定運行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5057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1430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0550"/>
            <a:ext cx="390525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371600"/>
            <a:ext cx="11430000" cy="2743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057400"/>
            <a:ext cx="10972800" cy="1828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343400"/>
            <a:ext cx="3708350" cy="11239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4495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275" y="4600575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1750" y="4343400"/>
            <a:ext cx="3708350" cy="11239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4150" y="44958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0838" y="4600575"/>
            <a:ext cx="1428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2501" y="4343400"/>
            <a:ext cx="3708499" cy="11239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4901" y="44958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1588" y="4600575"/>
            <a:ext cx="14287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5619750"/>
            <a:ext cx="3708350" cy="11239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577215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800" y="5876925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41750" y="5619750"/>
            <a:ext cx="3708350" cy="11239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94150" y="577215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37025" y="5876925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02501" y="5619750"/>
            <a:ext cx="3708499" cy="11239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54901" y="577215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97776" y="5876925"/>
            <a:ext cx="190500" cy="2667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1228725" y="571500"/>
            <a:ext cx="1082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RAG架構優勢</a:t>
            </a:r>
            <a:endParaRPr lang="en-US" sz="27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6" name="Text 1"/>
          <p:cNvSpPr/>
          <p:nvPr/>
        </p:nvSpPr>
        <p:spPr>
          <a:xfrm>
            <a:off x="609600" y="160020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RAG系統架構流程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7" name="Text 2"/>
          <p:cNvSpPr/>
          <p:nvPr/>
        </p:nvSpPr>
        <p:spPr>
          <a:xfrm>
            <a:off x="1123950" y="4495800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準確性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8" name="Text 3"/>
          <p:cNvSpPr/>
          <p:nvPr/>
        </p:nvSpPr>
        <p:spPr>
          <a:xfrm>
            <a:off x="533400" y="5086350"/>
            <a:ext cx="4084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透過結合檢索和生成，提高了匹配結果的準確性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9" name="Text 4"/>
          <p:cNvSpPr/>
          <p:nvPr/>
        </p:nvSpPr>
        <p:spPr>
          <a:xfrm>
            <a:off x="4984700" y="4495800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即時性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0" name="Text 5"/>
          <p:cNvSpPr/>
          <p:nvPr/>
        </p:nvSpPr>
        <p:spPr>
          <a:xfrm>
            <a:off x="4394150" y="5086350"/>
            <a:ext cx="4084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能夠快速響應用戶查詢，提供即時的搜索結果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1" name="Text 6"/>
          <p:cNvSpPr/>
          <p:nvPr/>
        </p:nvSpPr>
        <p:spPr>
          <a:xfrm>
            <a:off x="8845451" y="449580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可解釋性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2" name="Text 7"/>
          <p:cNvSpPr/>
          <p:nvPr/>
        </p:nvSpPr>
        <p:spPr>
          <a:xfrm>
            <a:off x="8254901" y="5086350"/>
            <a:ext cx="40844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能夠提供匹配結果的解釋，幫助用戶理解推薦原因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3" name="Text 8"/>
          <p:cNvSpPr/>
          <p:nvPr/>
        </p:nvSpPr>
        <p:spPr>
          <a:xfrm>
            <a:off x="1123950" y="57721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可擴展性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4" name="Text 9"/>
          <p:cNvSpPr/>
          <p:nvPr/>
        </p:nvSpPr>
        <p:spPr>
          <a:xfrm>
            <a:off x="533400" y="6362700"/>
            <a:ext cx="4084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架構設計支持未來的擴展和功能增強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5" name="Text 10"/>
          <p:cNvSpPr/>
          <p:nvPr/>
        </p:nvSpPr>
        <p:spPr>
          <a:xfrm>
            <a:off x="4984700" y="57721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語義搜索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6" name="Text 11"/>
          <p:cNvSpPr/>
          <p:nvPr/>
        </p:nvSpPr>
        <p:spPr>
          <a:xfrm>
            <a:off x="4394150" y="6362700"/>
            <a:ext cx="4084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支援語義搜索，理解查詢意圖而非僅僅關鍵字匹配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7" name="Text 12"/>
          <p:cNvSpPr/>
          <p:nvPr/>
        </p:nvSpPr>
        <p:spPr>
          <a:xfrm>
            <a:off x="8845451" y="57721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多模態支援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8" name="Text 13"/>
          <p:cNvSpPr/>
          <p:nvPr/>
        </p:nvSpPr>
        <p:spPr>
          <a:xfrm>
            <a:off x="8254901" y="6362700"/>
            <a:ext cx="40844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支援文字和技能等多模態資訊的匹配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15" y="0"/>
            <a:ext cx="12192000" cy="7810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1430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0550"/>
            <a:ext cx="428625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036" y="1833563"/>
            <a:ext cx="838200" cy="6572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886" y="1909762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657" y="1833563"/>
            <a:ext cx="704850" cy="6572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357" y="1909762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9927" y="1833563"/>
            <a:ext cx="838200" cy="6572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3302" y="1909762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548" y="1833563"/>
            <a:ext cx="838200" cy="6572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5398" y="1909762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13169" y="1833563"/>
            <a:ext cx="838200" cy="6572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13206" y="1909762"/>
            <a:ext cx="23812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3181350"/>
            <a:ext cx="3657600" cy="24860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3409950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1050" y="35433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41719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44767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50101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7200" y="3181350"/>
            <a:ext cx="3657600" cy="248602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5800" y="3409950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67250" y="354330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95800" y="41719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95800" y="470535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95800" y="50101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3181350"/>
            <a:ext cx="3657600" cy="248602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3409950"/>
            <a:ext cx="571500" cy="571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53450" y="3543300"/>
            <a:ext cx="228600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417195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4476750"/>
            <a:ext cx="15240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501015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5895975"/>
            <a:ext cx="11430000" cy="115252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3400" y="6096000"/>
            <a:ext cx="190500" cy="17145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97844" y="6391275"/>
            <a:ext cx="219075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26769" y="6391275"/>
            <a:ext cx="190500" cy="2667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5219" y="6391275"/>
            <a:ext cx="142875" cy="2667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98894" y="6391275"/>
            <a:ext cx="171450" cy="2667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1266825" y="571500"/>
            <a:ext cx="1082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RAG實作細節</a:t>
            </a:r>
            <a:endParaRPr lang="en-US" sz="27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0" name="Text 1"/>
          <p:cNvSpPr/>
          <p:nvPr/>
        </p:nvSpPr>
        <p:spPr>
          <a:xfrm>
            <a:off x="1339096" y="2224088"/>
            <a:ext cx="640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1D4ED8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用戶查詢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1" name="Text 2"/>
          <p:cNvSpPr/>
          <p:nvPr/>
        </p:nvSpPr>
        <p:spPr>
          <a:xfrm>
            <a:off x="3604052" y="2224088"/>
            <a:ext cx="4800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1D4ED8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向量化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2" name="Text 3"/>
          <p:cNvSpPr/>
          <p:nvPr/>
        </p:nvSpPr>
        <p:spPr>
          <a:xfrm>
            <a:off x="5708987" y="2224088"/>
            <a:ext cx="640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1D4ED8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語義搜索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3" name="Text 4"/>
          <p:cNvSpPr/>
          <p:nvPr/>
        </p:nvSpPr>
        <p:spPr>
          <a:xfrm>
            <a:off x="7960608" y="2224088"/>
            <a:ext cx="640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1D4ED8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結果生成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4" name="Text 5"/>
          <p:cNvSpPr/>
          <p:nvPr/>
        </p:nvSpPr>
        <p:spPr>
          <a:xfrm>
            <a:off x="10212229" y="2224088"/>
            <a:ext cx="640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1D4ED8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人才推薦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5" name="Text 6"/>
          <p:cNvSpPr/>
          <p:nvPr/>
        </p:nvSpPr>
        <p:spPr>
          <a:xfrm>
            <a:off x="1333500" y="34099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向量搜索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6" name="Text 7"/>
          <p:cNvSpPr/>
          <p:nvPr/>
        </p:nvSpPr>
        <p:spPr>
          <a:xfrm>
            <a:off x="838200" y="4133850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使用向量搜索技術快速找到相關候選人資料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7" name="Text 8"/>
          <p:cNvSpPr/>
          <p:nvPr/>
        </p:nvSpPr>
        <p:spPr>
          <a:xfrm>
            <a:off x="838200" y="4438650"/>
            <a:ext cx="2971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將用戶查詢轉換為向量表示，利用向量距離計算相關性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8" name="Text 9"/>
          <p:cNvSpPr/>
          <p:nvPr/>
        </p:nvSpPr>
        <p:spPr>
          <a:xfrm>
            <a:off x="838200" y="4972050"/>
            <a:ext cx="3291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快速在大型資料庫中定位最相關的候選人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9" name="Text 10"/>
          <p:cNvSpPr/>
          <p:nvPr/>
        </p:nvSpPr>
        <p:spPr>
          <a:xfrm>
            <a:off x="5219700" y="34099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語義理解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0" name="Text 11"/>
          <p:cNvSpPr/>
          <p:nvPr/>
        </p:nvSpPr>
        <p:spPr>
          <a:xfrm>
            <a:off x="4724400" y="4133850"/>
            <a:ext cx="2971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系統能夠理解查詢意圖，而非僅僅依賴關鍵字匹配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1" name="Text 12"/>
          <p:cNvSpPr/>
          <p:nvPr/>
        </p:nvSpPr>
        <p:spPr>
          <a:xfrm>
            <a:off x="4724400" y="4667250"/>
            <a:ext cx="2743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深入解析用戶需求，捕捉隱含條件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2" name="Text 13"/>
          <p:cNvSpPr/>
          <p:nvPr/>
        </p:nvSpPr>
        <p:spPr>
          <a:xfrm>
            <a:off x="4724400" y="4972050"/>
            <a:ext cx="2971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上下文感知能力，理解對話歷史中的相關信息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3" name="Text 14"/>
          <p:cNvSpPr/>
          <p:nvPr/>
        </p:nvSpPr>
        <p:spPr>
          <a:xfrm>
            <a:off x="9105900" y="34099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多模態支援</a:t>
            </a:r>
            <a:endParaRPr lang="en-US" sz="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4" name="Text 15"/>
          <p:cNvSpPr/>
          <p:nvPr/>
        </p:nvSpPr>
        <p:spPr>
          <a:xfrm>
            <a:off x="8610600" y="4133850"/>
            <a:ext cx="2926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支援文字和技能等多模態資訊的匹配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5" name="Text 16"/>
          <p:cNvSpPr/>
          <p:nvPr/>
        </p:nvSpPr>
        <p:spPr>
          <a:xfrm>
            <a:off x="8610600" y="4438650"/>
            <a:ext cx="2971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動態權重調整，根據不同因素動態調整匹配權重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6" name="Text 17"/>
          <p:cNvSpPr/>
          <p:nvPr/>
        </p:nvSpPr>
        <p:spPr>
          <a:xfrm>
            <a:off x="8610600" y="4972050"/>
            <a:ext cx="2926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快取機制，提升系統響應速度和效率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7" name="Text 18"/>
          <p:cNvSpPr/>
          <p:nvPr/>
        </p:nvSpPr>
        <p:spPr>
          <a:xfrm>
            <a:off x="800100" y="6048375"/>
            <a:ext cx="1112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D4ED8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實作效益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8" name="Text 19"/>
          <p:cNvSpPr/>
          <p:nvPr/>
        </p:nvSpPr>
        <p:spPr>
          <a:xfrm>
            <a:off x="1427321" y="6705600"/>
            <a:ext cx="9601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2563EB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提升搜索速度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9" name="Text 20"/>
          <p:cNvSpPr/>
          <p:nvPr/>
        </p:nvSpPr>
        <p:spPr>
          <a:xfrm>
            <a:off x="4161949" y="6705600"/>
            <a:ext cx="11201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2563EB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提高匹配精準度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0" name="Text 21"/>
          <p:cNvSpPr/>
          <p:nvPr/>
        </p:nvSpPr>
        <p:spPr>
          <a:xfrm>
            <a:off x="7056596" y="6705600"/>
            <a:ext cx="9601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2563EB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增强可解釋性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1" name="Text 22"/>
          <p:cNvSpPr/>
          <p:nvPr/>
        </p:nvSpPr>
        <p:spPr>
          <a:xfrm>
            <a:off x="9804559" y="6705600"/>
            <a:ext cx="9601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2563EB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確保可擴展性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338"/>
            <a:ext cx="12192000" cy="80676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597" y="1027851"/>
            <a:ext cx="1043306" cy="70654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5" y="6083593"/>
            <a:ext cx="1020729" cy="63441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81000"/>
            <a:ext cx="11430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90550"/>
            <a:ext cx="42862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4859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943100"/>
            <a:ext cx="2705100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0955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2200275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0" y="1943100"/>
            <a:ext cx="27051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0900" y="20955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3775" y="2200275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086100"/>
            <a:ext cx="2705100" cy="990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323850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0088" y="3343275"/>
            <a:ext cx="1428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38500" y="3086100"/>
            <a:ext cx="2705100" cy="990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0900" y="3238500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33775" y="3343275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4305300"/>
            <a:ext cx="5562600" cy="2247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4457700"/>
            <a:ext cx="3048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6750" y="45339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81600" y="4495800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38750" y="45339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0" y="4495800"/>
            <a:ext cx="228600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43550" y="4533900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3400" y="4876800"/>
            <a:ext cx="5257800" cy="1524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28900" y="4991100"/>
            <a:ext cx="3048000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7700" y="5562600"/>
            <a:ext cx="2552700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95700" y="5981700"/>
            <a:ext cx="1981200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48400" y="1485900"/>
            <a:ext cx="228600" cy="228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48400" y="1943100"/>
            <a:ext cx="5562600" cy="418147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15125" y="2171700"/>
            <a:ext cx="381000" cy="3810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715125" y="2933700"/>
            <a:ext cx="381000" cy="3810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15125" y="3695700"/>
            <a:ext cx="381000" cy="3810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15125" y="4457700"/>
            <a:ext cx="381000" cy="3810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15125" y="5219700"/>
            <a:ext cx="381000" cy="3810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1266825" y="571500"/>
            <a:ext cx="1082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用戶體驗設計</a:t>
            </a:r>
            <a:endParaRPr lang="en-US" sz="27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0" name="Text 1"/>
          <p:cNvSpPr/>
          <p:nvPr/>
        </p:nvSpPr>
        <p:spPr>
          <a:xfrm>
            <a:off x="723900" y="1447800"/>
            <a:ext cx="556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聊天介面特色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1" name="Text 2"/>
          <p:cNvSpPr/>
          <p:nvPr/>
        </p:nvSpPr>
        <p:spPr>
          <a:xfrm>
            <a:off x="1152525" y="209550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直觀操作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2" name="Text 3"/>
          <p:cNvSpPr/>
          <p:nvPr/>
        </p:nvSpPr>
        <p:spPr>
          <a:xfrm>
            <a:off x="1152525" y="2400300"/>
            <a:ext cx="1781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簡潔明瞭的介面設計，降低用戶學習成本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3" name="Text 4"/>
          <p:cNvSpPr/>
          <p:nvPr/>
        </p:nvSpPr>
        <p:spPr>
          <a:xfrm>
            <a:off x="4010025" y="209550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即時反饋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4" name="Text 5"/>
          <p:cNvSpPr/>
          <p:nvPr/>
        </p:nvSpPr>
        <p:spPr>
          <a:xfrm>
            <a:off x="4010025" y="2400300"/>
            <a:ext cx="1781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用戶操作後能立即獲得系統反饋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5" name="Text 6"/>
          <p:cNvSpPr/>
          <p:nvPr/>
        </p:nvSpPr>
        <p:spPr>
          <a:xfrm>
            <a:off x="1152525" y="323850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智能建議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6" name="Text 7"/>
          <p:cNvSpPr/>
          <p:nvPr/>
        </p:nvSpPr>
        <p:spPr>
          <a:xfrm>
            <a:off x="1152525" y="3543300"/>
            <a:ext cx="1781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在用戶輸入過程中提供智能建議，引導更精準表達需求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7" name="Text 8"/>
          <p:cNvSpPr/>
          <p:nvPr/>
        </p:nvSpPr>
        <p:spPr>
          <a:xfrm>
            <a:off x="4010025" y="3238500"/>
            <a:ext cx="173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結果展示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8" name="Text 9"/>
          <p:cNvSpPr/>
          <p:nvPr/>
        </p:nvSpPr>
        <p:spPr>
          <a:xfrm>
            <a:off x="4010025" y="3543300"/>
            <a:ext cx="20802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清晰、有條理地展示匹配結果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9" name="Text 10"/>
          <p:cNvSpPr/>
          <p:nvPr/>
        </p:nvSpPr>
        <p:spPr>
          <a:xfrm>
            <a:off x="990600" y="4514850"/>
            <a:ext cx="9601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人才聊天搜索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0" name="Text 11"/>
          <p:cNvSpPr/>
          <p:nvPr/>
        </p:nvSpPr>
        <p:spPr>
          <a:xfrm>
            <a:off x="2705100" y="4991100"/>
            <a:ext cx="304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我需要找一位有5年以上銷售經驗，熟悉金融行業的經理級人才</a:t>
            </a:r>
            <a:endParaRPr lang="en-US" sz="9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1" name="Text 12"/>
          <p:cNvSpPr/>
          <p:nvPr/>
        </p:nvSpPr>
        <p:spPr>
          <a:xfrm>
            <a:off x="723900" y="5562600"/>
            <a:ext cx="30632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已為您找到以下匹配人選，請問有其他需求嗎？</a:t>
            </a:r>
            <a:endParaRPr lang="en-US" sz="9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2" name="Text 13"/>
          <p:cNvSpPr/>
          <p:nvPr/>
        </p:nvSpPr>
        <p:spPr>
          <a:xfrm>
            <a:off x="3771900" y="5981700"/>
            <a:ext cx="23774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可以告訴我他們的具體銷售業績嗎？</a:t>
            </a:r>
            <a:endParaRPr lang="en-US" sz="9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3" name="Text 14"/>
          <p:cNvSpPr/>
          <p:nvPr/>
        </p:nvSpPr>
        <p:spPr>
          <a:xfrm>
            <a:off x="6591300" y="1447800"/>
            <a:ext cx="556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互動流程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4" name="Text 15"/>
          <p:cNvSpPr/>
          <p:nvPr/>
        </p:nvSpPr>
        <p:spPr>
          <a:xfrm>
            <a:off x="6863209" y="2247900"/>
            <a:ext cx="101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1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5" name="Text 16"/>
          <p:cNvSpPr/>
          <p:nvPr/>
        </p:nvSpPr>
        <p:spPr>
          <a:xfrm>
            <a:off x="7248525" y="2171700"/>
            <a:ext cx="259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用戶輸入需求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6" name="Text 17"/>
          <p:cNvSpPr/>
          <p:nvPr/>
        </p:nvSpPr>
        <p:spPr>
          <a:xfrm>
            <a:off x="7248525" y="2476500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用戶透過自然語言描述所需人才的條件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7" name="Text 18"/>
          <p:cNvSpPr/>
          <p:nvPr/>
        </p:nvSpPr>
        <p:spPr>
          <a:xfrm>
            <a:off x="6863209" y="3009900"/>
            <a:ext cx="101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2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8" name="Text 19"/>
          <p:cNvSpPr/>
          <p:nvPr/>
        </p:nvSpPr>
        <p:spPr>
          <a:xfrm>
            <a:off x="7248525" y="2933700"/>
            <a:ext cx="411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系統澄清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9" name="Text 20"/>
          <p:cNvSpPr/>
          <p:nvPr/>
        </p:nvSpPr>
        <p:spPr>
          <a:xfrm>
            <a:off x="7248525" y="3238500"/>
            <a:ext cx="4937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如果需求不夠明確，系統會進行澄清，引導用戶提供更多資訊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0" name="Text 21"/>
          <p:cNvSpPr/>
          <p:nvPr/>
        </p:nvSpPr>
        <p:spPr>
          <a:xfrm>
            <a:off x="6863209" y="3771900"/>
            <a:ext cx="101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3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1" name="Text 22"/>
          <p:cNvSpPr/>
          <p:nvPr/>
        </p:nvSpPr>
        <p:spPr>
          <a:xfrm>
            <a:off x="7248525" y="369570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展示匹配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2" name="Text 23"/>
          <p:cNvSpPr/>
          <p:nvPr/>
        </p:nvSpPr>
        <p:spPr>
          <a:xfrm>
            <a:off x="7248525" y="4000500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系統展示初步匹配的人才列表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3" name="Text 24"/>
          <p:cNvSpPr/>
          <p:nvPr/>
        </p:nvSpPr>
        <p:spPr>
          <a:xfrm>
            <a:off x="6863209" y="4533900"/>
            <a:ext cx="101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4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4" name="Text 25"/>
          <p:cNvSpPr/>
          <p:nvPr/>
        </p:nvSpPr>
        <p:spPr>
          <a:xfrm>
            <a:off x="7248525" y="44577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細化條件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5" name="Text 26"/>
          <p:cNvSpPr/>
          <p:nvPr/>
        </p:nvSpPr>
        <p:spPr>
          <a:xfrm>
            <a:off x="7248525" y="4762500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用戶可以根據初步結果進一步細化搜索條件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6" name="Text 27"/>
          <p:cNvSpPr/>
          <p:nvPr/>
        </p:nvSpPr>
        <p:spPr>
          <a:xfrm>
            <a:off x="6863209" y="5295900"/>
            <a:ext cx="101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5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7" name="Text 28"/>
          <p:cNvSpPr/>
          <p:nvPr/>
        </p:nvSpPr>
        <p:spPr>
          <a:xfrm>
            <a:off x="7248525" y="52197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查看詳情</a:t>
            </a:r>
            <a:endParaRPr lang="en-US" sz="13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8" name="Text 29"/>
          <p:cNvSpPr/>
          <p:nvPr/>
        </p:nvSpPr>
        <p:spPr>
          <a:xfrm>
            <a:off x="7248525" y="5524500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用戶可以點擊查看感興趣候選人的詳細資料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1430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0550"/>
            <a:ext cx="257175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47800"/>
            <a:ext cx="3657600" cy="411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6764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" y="18097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438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0099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771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1447800"/>
            <a:ext cx="3657600" cy="411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16764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1538" y="180975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24384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3009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35814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1447800"/>
            <a:ext cx="3657600" cy="411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0" y="1676400"/>
            <a:ext cx="5715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4875" y="1809750"/>
            <a:ext cx="2857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24384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30099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3581400"/>
            <a:ext cx="1524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1095375" y="571500"/>
            <a:ext cx="1082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技術創新點</a:t>
            </a:r>
            <a:endParaRPr lang="en-US" sz="27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6" name="Text 1"/>
          <p:cNvSpPr/>
          <p:nvPr/>
        </p:nvSpPr>
        <p:spPr>
          <a:xfrm>
            <a:off x="1333500" y="180975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AI增強搜索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7" name="Text 2"/>
          <p:cNvSpPr/>
          <p:nvPr/>
        </p:nvSpPr>
        <p:spPr>
          <a:xfrm>
            <a:off x="838200" y="2400300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語義理解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8" name="Text 3"/>
          <p:cNvSpPr/>
          <p:nvPr/>
        </p:nvSpPr>
        <p:spPr>
          <a:xfrm>
            <a:off x="838200" y="2628900"/>
            <a:ext cx="3200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深入理解用戶查詢的語義，而非僅僅字面匹配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9" name="Text 4"/>
          <p:cNvSpPr/>
          <p:nvPr/>
        </p:nvSpPr>
        <p:spPr>
          <a:xfrm>
            <a:off x="838200" y="29718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上下文感知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0" name="Text 5"/>
          <p:cNvSpPr/>
          <p:nvPr/>
        </p:nvSpPr>
        <p:spPr>
          <a:xfrm>
            <a:off x="838200" y="3200400"/>
            <a:ext cx="2971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系統能夠感知對話上下文，提供更連贯和精準的搜索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1" name="Text 6"/>
          <p:cNvSpPr/>
          <p:nvPr/>
        </p:nvSpPr>
        <p:spPr>
          <a:xfrm>
            <a:off x="838200" y="3733800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個性化學習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2" name="Text 7"/>
          <p:cNvSpPr/>
          <p:nvPr/>
        </p:nvSpPr>
        <p:spPr>
          <a:xfrm>
            <a:off x="838200" y="3962400"/>
            <a:ext cx="28803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透過用戶互動不斷學習，優化個性化推薦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3" name="Text 8"/>
          <p:cNvSpPr/>
          <p:nvPr/>
        </p:nvSpPr>
        <p:spPr>
          <a:xfrm>
            <a:off x="5219700" y="1809750"/>
            <a:ext cx="25908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開源LLM (Qwen-2.5)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4" name="Text 9"/>
          <p:cNvSpPr/>
          <p:nvPr/>
        </p:nvSpPr>
        <p:spPr>
          <a:xfrm>
            <a:off x="4724400" y="2400300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成本效益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5" name="Text 10"/>
          <p:cNvSpPr/>
          <p:nvPr/>
        </p:nvSpPr>
        <p:spPr>
          <a:xfrm>
            <a:off x="4724400" y="2628900"/>
            <a:ext cx="2400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利用開源模型降低開發和運營成本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6" name="Text 11"/>
          <p:cNvSpPr/>
          <p:nvPr/>
        </p:nvSpPr>
        <p:spPr>
          <a:xfrm>
            <a:off x="4724400" y="2971800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隱私保護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7" name="Text 12"/>
          <p:cNvSpPr/>
          <p:nvPr/>
        </p:nvSpPr>
        <p:spPr>
          <a:xfrm>
            <a:off x="4724400" y="3200400"/>
            <a:ext cx="30403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開源模型在數據隱私方面具有更高的可控性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8" name="Text 13"/>
          <p:cNvSpPr/>
          <p:nvPr/>
        </p:nvSpPr>
        <p:spPr>
          <a:xfrm>
            <a:off x="4724400" y="3543300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微調能力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9" name="Text 14"/>
          <p:cNvSpPr/>
          <p:nvPr/>
        </p:nvSpPr>
        <p:spPr>
          <a:xfrm>
            <a:off x="4724400" y="3771900"/>
            <a:ext cx="30403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支持對模型進行微調，以適應特定業務需求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0" name="Text 15"/>
          <p:cNvSpPr/>
          <p:nvPr/>
        </p:nvSpPr>
        <p:spPr>
          <a:xfrm>
            <a:off x="9105900" y="1809750"/>
            <a:ext cx="115835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RAG架構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1" name="Text 16"/>
          <p:cNvSpPr/>
          <p:nvPr/>
        </p:nvSpPr>
        <p:spPr>
          <a:xfrm>
            <a:off x="8610600" y="2400300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混合搜索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2" name="Text 17"/>
          <p:cNvSpPr/>
          <p:nvPr/>
        </p:nvSpPr>
        <p:spPr>
          <a:xfrm>
            <a:off x="8610600" y="2628900"/>
            <a:ext cx="28803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結合檢索和生成，實現更全面的搜索能力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3" name="Text 18"/>
          <p:cNvSpPr/>
          <p:nvPr/>
        </p:nvSpPr>
        <p:spPr>
          <a:xfrm>
            <a:off x="8610600" y="2971800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動態權重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4" name="Text 19"/>
          <p:cNvSpPr/>
          <p:nvPr/>
        </p:nvSpPr>
        <p:spPr>
          <a:xfrm>
            <a:off x="8610600" y="3200400"/>
            <a:ext cx="3200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根據不同因素動態調整匹配權重，提升精準度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5" name="Text 20"/>
          <p:cNvSpPr/>
          <p:nvPr/>
        </p:nvSpPr>
        <p:spPr>
          <a:xfrm>
            <a:off x="8610600" y="3543300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快取機制</a:t>
            </a:r>
            <a:endParaRPr lang="en-US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6" name="Text 21"/>
          <p:cNvSpPr/>
          <p:nvPr/>
        </p:nvSpPr>
        <p:spPr>
          <a:xfrm>
            <a:off x="8610600" y="3771900"/>
            <a:ext cx="2400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itchFamily="34" charset="-120"/>
              </a:rPr>
              <a:t>利用快取提升系統響應速度和效率</a:t>
            </a:r>
            <a:endParaRPr lang="en-US" sz="105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286</Words>
  <Application>Microsoft Office PowerPoint</Application>
  <PresentationFormat>寬螢幕</PresentationFormat>
  <Paragraphs>147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KaiTi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Victor</cp:lastModifiedBy>
  <cp:revision>14</cp:revision>
  <dcterms:created xsi:type="dcterms:W3CDTF">2025-10-13T07:21:36Z</dcterms:created>
  <dcterms:modified xsi:type="dcterms:W3CDTF">2025-10-13T07:28:34Z</dcterms:modified>
</cp:coreProperties>
</file>